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  <p:sldId id="271" r:id="rId4"/>
    <p:sldId id="272" r:id="rId5"/>
    <p:sldId id="259" r:id="rId6"/>
    <p:sldId id="260" r:id="rId7"/>
    <p:sldId id="268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3" r:id="rId16"/>
    <p:sldId id="269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45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A299-30AC-4689-95E8-B810E969EF0E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A2F36E5-74B1-4EC9-864D-1B43D102EB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A299-30AC-4689-95E8-B810E969EF0E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36E5-74B1-4EC9-864D-1B43D102EB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A299-30AC-4689-95E8-B810E969EF0E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36E5-74B1-4EC9-864D-1B43D102EB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A299-30AC-4689-95E8-B810E969EF0E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A2F36E5-74B1-4EC9-864D-1B43D102EB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A299-30AC-4689-95E8-B810E969EF0E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36E5-74B1-4EC9-864D-1B43D102EB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A299-30AC-4689-95E8-B810E969EF0E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36E5-74B1-4EC9-864D-1B43D102EB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A299-30AC-4689-95E8-B810E969EF0E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A2F36E5-74B1-4EC9-864D-1B43D102EB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A299-30AC-4689-95E8-B810E969EF0E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36E5-74B1-4EC9-864D-1B43D102EB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A299-30AC-4689-95E8-B810E969EF0E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36E5-74B1-4EC9-864D-1B43D102EB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A299-30AC-4689-95E8-B810E969EF0E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36E5-74B1-4EC9-864D-1B43D102EB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A299-30AC-4689-95E8-B810E969EF0E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36E5-74B1-4EC9-864D-1B43D102EB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7D1A299-30AC-4689-95E8-B810E969EF0E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A2F36E5-74B1-4EC9-864D-1B43D102EB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сновные функции и задачи портала gosuslugi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10192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975" y="2492896"/>
            <a:ext cx="498410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>
                <a:solidFill>
                  <a:srgbClr val="FF0000"/>
                </a:solidFill>
                <a:latin typeface="Arial" panose="020B0604020202020204" pitchFamily="34" charset="0"/>
                <a:cs typeface="Aparajita" panose="020B0604020202020204" pitchFamily="34" charset="0"/>
              </a:rPr>
              <a:t>Если пользователь выбирает офлайн-режим регистрации, ему необходимо посетить ближайший офис OAO </a:t>
            </a:r>
            <a:r>
              <a:rPr lang="ru-RU" sz="3200" i="1" u="sng" dirty="0">
                <a:solidFill>
                  <a:srgbClr val="FF0000"/>
                </a:solidFill>
                <a:latin typeface="Arial" panose="020B0604020202020204" pitchFamily="34" charset="0"/>
                <a:cs typeface="Aparajita" panose="020B0604020202020204" pitchFamily="34" charset="0"/>
              </a:rPr>
              <a:t>«Ростелеком».</a:t>
            </a:r>
          </a:p>
        </p:txBody>
      </p:sp>
      <p:sp>
        <p:nvSpPr>
          <p:cNvPr id="3" name="AutoShape 4" descr="Фото профиля Ростелек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Фото профиля Ростелеко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s://scontent.xx.fbcdn.net/hphotos-xtp1/v/t1.0-9/11000581_889144841124872_1556493994148432319_n.png?oh=ad6b1ea2ed5c6d7f330484aba878d039&amp;oe=578D931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https://scontent.xx.fbcdn.net/hphotos-xtp1/v/t1.0-9/11000581_889144841124872_1556493994148432319_n.png?oh=ad6b1ea2ed5c6d7f330484aba878d039&amp;oe=578D931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https://scontent.xx.fbcdn.net/hphotos-frc1/v/t1.0-9/10525911_759117044127653_1989058326895394962_n.jpg?oh=aae85e793e33c03e82512e3c5b5558ed&amp;oe=5792E729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5" name="Picture 13" descr="C:\Users\User\Desktop\376855_288801304492565_892072239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1352" y="1204683"/>
            <a:ext cx="3505200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010049" y="619908"/>
            <a:ext cx="51239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cap="all" spc="0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регистрации на портале</a:t>
            </a:r>
            <a:endParaRPr lang="ru-RU" sz="3200" b="1" cap="all" spc="0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0669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64111" y="616332"/>
            <a:ext cx="74476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spc="0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А теперь </a:t>
            </a:r>
            <a:r>
              <a:rPr lang="ru-RU" b="1" cap="all" spc="0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рассмотрим, </a:t>
            </a:r>
            <a:r>
              <a:rPr lang="ru-RU" b="1" cap="all" spc="0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какие </a:t>
            </a:r>
            <a:r>
              <a:rPr lang="ru-RU" b="1" cap="all" spc="0" dirty="0" err="1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госуслуги</a:t>
            </a:r>
            <a:r>
              <a:rPr lang="ru-RU" b="1" cap="all" spc="0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 уже сейчас доступны </a:t>
            </a:r>
            <a:r>
              <a:rPr lang="ru-RU" b="1" cap="all" spc="0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на</a:t>
            </a:r>
          </a:p>
          <a:p>
            <a:pPr algn="ctr"/>
            <a:r>
              <a:rPr lang="ru-RU" b="1" cap="all" spc="0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spc="0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едином государственном портале гражданам России.</a:t>
            </a:r>
          </a:p>
        </p:txBody>
      </p:sp>
      <p:pic>
        <p:nvPicPr>
          <p:cNvPr id="4" name="Рисунок 3" descr="http://wallpapers.photoshopia.ru/file/133146/1920x1080/crop/klipart-kabinet-doska-ukazka-ucheniki-uchitel-znanie3d18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4824536" cy="29523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barilovkaschool.ucoz.ru/Nowosti/maxresdefault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479"/>
          <a:stretch/>
        </p:blipFill>
        <p:spPr bwMode="auto">
          <a:xfrm>
            <a:off x="3851920" y="3501008"/>
            <a:ext cx="5140458" cy="2880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04130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kuibdshi.muzkult.ru/img/upload/1373/documents/Gosuslugi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6302"/>
          <a:stretch/>
        </p:blipFill>
        <p:spPr bwMode="auto">
          <a:xfrm>
            <a:off x="827584" y="116632"/>
            <a:ext cx="7776864" cy="5976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18470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kuibdshi.muzkult.ru/img/upload/1373/documents/Gosuslugi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2550"/>
          <a:stretch/>
        </p:blipFill>
        <p:spPr bwMode="auto">
          <a:xfrm>
            <a:off x="971600" y="846553"/>
            <a:ext cx="7344816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51223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1716.xn--p1ai/resize/700x0x0x0x80/upload/iblock/728/gosuslugi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980728"/>
            <a:ext cx="4824536" cy="4752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179512" y="1304465"/>
            <a:ext cx="396044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Мы рассмотрели основные виды государственных услуг в электронном виде, которые на сегодняшний день можно получить на портале </a:t>
            </a:r>
            <a:r>
              <a:rPr lang="ru-RU" sz="2800" u="sng" dirty="0">
                <a:solidFill>
                  <a:srgbClr val="FF0000"/>
                </a:solidFill>
              </a:rPr>
              <a:t>http://www.gosuslugi.ru</a:t>
            </a:r>
            <a:r>
              <a:rPr lang="ru-RU" sz="2800" dirty="0">
                <a:solidFill>
                  <a:srgbClr val="FF0000"/>
                </a:solidFill>
              </a:rPr>
              <a:t>.</a:t>
            </a:r>
          </a:p>
          <a:p>
            <a:r>
              <a:rPr lang="ru-RU" dirty="0">
                <a:solidFill>
                  <a:srgbClr val="FF0000"/>
                </a:solidFill>
              </a:rPr>
              <a:t>С каждым днем этот сайт пополняется новой информацией и в скором времени гражданам РФ будут доступны все новые и новые государственные услуги. </a:t>
            </a:r>
          </a:p>
          <a:p>
            <a:r>
              <a:rPr lang="ru-RU" dirty="0">
                <a:solidFill>
                  <a:srgbClr val="FF0000"/>
                </a:solidFill>
              </a:rPr>
              <a:t>Задача нашего правительства – рассказать как можно большему числу граждан о возможности получения госуслуг через </a:t>
            </a:r>
            <a:r>
              <a:rPr lang="ru-RU" dirty="0" smtClean="0">
                <a:solidFill>
                  <a:srgbClr val="FF0000"/>
                </a:solidFill>
              </a:rPr>
              <a:t>интернет</a:t>
            </a:r>
            <a:r>
              <a:rPr lang="ru-RU" dirty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4015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«Ростелеком» увеличит количество и качество госуслу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914" y="1628800"/>
            <a:ext cx="3267380" cy="27228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491880" y="1115962"/>
            <a:ext cx="5408014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nastasiaScript" panose="02000505070000020002" pitchFamily="2" charset="0"/>
              </a:rPr>
              <a:t>Госуслуги</a:t>
            </a: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astasiaScript" panose="02000505070000020002" pitchFamily="2" charset="0"/>
              </a:rPr>
              <a:t> будущего: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astasiaScript" panose="02000505070000020002" pitchFamily="2" charset="0"/>
              </a:rPr>
              <a:t>новые возможности — и высокое качество!</a:t>
            </a:r>
          </a:p>
          <a:p>
            <a:pPr lvl="0" algn="just" eaLnBrk="0" hangingPunct="0"/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   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 </a:t>
            </a:r>
            <a:r>
              <a:rPr lang="ru-RU" sz="1400" b="1" dirty="0"/>
              <a:t>Национальный оператор «</a:t>
            </a:r>
            <a:r>
              <a:rPr lang="ru-RU" sz="1400" b="1" i="1" u="sng" dirty="0" smtClean="0"/>
              <a:t>Ростелеком</a:t>
            </a:r>
            <a:r>
              <a:rPr lang="ru-RU" sz="1400" b="1" dirty="0" smtClean="0"/>
              <a:t>» </a:t>
            </a:r>
            <a:r>
              <a:rPr lang="ru-RU" sz="1400" b="1" dirty="0"/>
              <a:t>и </a:t>
            </a:r>
            <a:r>
              <a:rPr lang="ru-RU" sz="1400" b="1" dirty="0" err="1"/>
              <a:t>Минкомсвязь</a:t>
            </a:r>
            <a:r>
              <a:rPr lang="ru-RU" sz="1400" b="1" dirty="0"/>
              <a:t> России объявили о 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effectLst/>
              </a:rPr>
              <a:t> подписании контракта на эксплуатацию инфраструктуры «Электронного правительства» в 2016 году.</a:t>
            </a:r>
          </a:p>
          <a:p>
            <a:pPr lvl="0" algn="just" eaLnBrk="0" hangingPunct="0"/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effectLst/>
              </a:rPr>
              <a:t> Данный документ предусматривает совершенствование существующих информационных систем, — </a:t>
            </a:r>
          </a:p>
          <a:p>
            <a:pPr lvl="0" algn="just" eaLnBrk="0" hangingPunct="0"/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effectLst/>
              </a:rPr>
              <a:t>и реализацию новых функциональных возможностей, включая создание «Открытой платформы</a:t>
            </a:r>
            <a:r>
              <a:rPr kumimoji="0" lang="ru-RU" altLang="ru-RU" sz="1400" b="1" i="0" u="none" strike="noStrike" cap="none" normalizeH="0" dirty="0" smtClean="0">
                <a:ln>
                  <a:noFill/>
                </a:ln>
                <a:effectLst/>
              </a:rPr>
              <a:t> «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effectLst/>
              </a:rPr>
              <a:t>госуслуг». Также в наступающем году значительно возрастут требования к качеству оказания госуслуг, с учётом возрастающей нагрузки на инфраструктуру «Электронного правительства». Таким образом, востребованные сервисы станут ещё удобнее и доступнее, — предоставляя россиянам широкий</a:t>
            </a:r>
            <a:r>
              <a:rPr kumimoji="0" lang="ru-RU" altLang="ru-RU" sz="1400" b="1" i="0" u="none" strike="noStrike" cap="none" normalizeH="0" dirty="0" smtClean="0">
                <a:ln>
                  <a:noFill/>
                </a:ln>
                <a:effectLst/>
              </a:rPr>
              <a:t> 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effectLst/>
              </a:rPr>
              <a:t>спектр госуслуг без очередей и бумажной волокиты.</a:t>
            </a:r>
          </a:p>
        </p:txBody>
      </p:sp>
    </p:spTree>
    <p:extLst>
      <p:ext uri="{BB962C8B-B14F-4D97-AF65-F5344CB8AC3E}">
        <p14:creationId xmlns:p14="http://schemas.microsoft.com/office/powerpoint/2010/main" xmlns="" val="2489758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982176"/>
            <a:ext cx="66247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AnastasiaScript" panose="02000505070000020002" pitchFamily="2" charset="0"/>
              </a:rPr>
              <a:t>А наша задача, </a:t>
            </a:r>
            <a:r>
              <a:rPr lang="ru-RU" sz="4800" b="1" dirty="0">
                <a:solidFill>
                  <a:srgbClr val="FF0000"/>
                </a:solidFill>
                <a:latin typeface="AnastasiaScript" panose="02000505070000020002" pitchFamily="2" charset="0"/>
              </a:rPr>
              <a:t>как </a:t>
            </a:r>
            <a:r>
              <a:rPr lang="ru-RU" sz="4800" b="1" dirty="0" smtClean="0">
                <a:solidFill>
                  <a:srgbClr val="FF0000"/>
                </a:solidFill>
                <a:latin typeface="AnastasiaScript" panose="02000505070000020002" pitchFamily="2" charset="0"/>
              </a:rPr>
              <a:t>детей и </a:t>
            </a:r>
            <a:r>
              <a:rPr lang="ru-RU" sz="4800" b="1" dirty="0">
                <a:solidFill>
                  <a:srgbClr val="FF0000"/>
                </a:solidFill>
                <a:latin typeface="AnastasiaScript" panose="02000505070000020002" pitchFamily="2" charset="0"/>
              </a:rPr>
              <a:t>граждан России, живущих в 21 веке – рассказать своим родителям о портале </a:t>
            </a:r>
            <a:r>
              <a:rPr lang="ru-RU" sz="4800" b="1" u="sng" dirty="0">
                <a:solidFill>
                  <a:srgbClr val="FF0000"/>
                </a:solidFill>
                <a:latin typeface="AnastasiaScript" panose="02000505070000020002" pitchFamily="2" charset="0"/>
              </a:rPr>
              <a:t>госуслуг, </a:t>
            </a:r>
            <a:r>
              <a:rPr lang="ru-RU" sz="4800" b="1" dirty="0">
                <a:solidFill>
                  <a:srgbClr val="FF0000"/>
                </a:solidFill>
                <a:latin typeface="AnastasiaScript" panose="02000505070000020002" pitchFamily="2" charset="0"/>
              </a:rPr>
              <a:t>его возможностях, помочь им зарегистрироваться на сайте </a:t>
            </a:r>
            <a:r>
              <a:rPr lang="ru-RU" sz="4800" b="1" dirty="0" smtClean="0">
                <a:solidFill>
                  <a:srgbClr val="FF0000"/>
                </a:solidFill>
                <a:latin typeface="AnastasiaScript" panose="02000505070000020002" pitchFamily="2" charset="0"/>
              </a:rPr>
              <a:t>.</a:t>
            </a:r>
            <a:endParaRPr lang="ru-RU" sz="4800" b="1" dirty="0">
              <a:solidFill>
                <a:srgbClr val="FF0000"/>
              </a:solidFill>
              <a:latin typeface="AnastasiaScript" panose="0200050507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049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488" y="357166"/>
            <a:ext cx="3927472" cy="57450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9073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uslide.ru/images/23/29461/960/img1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3" cy="6624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580044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2"/>
            <a:ext cx="770485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</a:rPr>
              <a:t>В повседневной жизни каждый взрослый человек, сталкивается с потребностью в получении различного вида государственных услуг, например: получение паспорта гражданина РФ, получение заграничного паспорта, оформление пенсии, регистрация автомобиля, регистрация по месту жительства. Получить государственные услуги можно тремя </a:t>
            </a:r>
            <a:r>
              <a:rPr lang="ru-RU" sz="1600" dirty="0" smtClean="0">
                <a:solidFill>
                  <a:srgbClr val="FF0000"/>
                </a:solidFill>
              </a:rPr>
              <a:t>способами.</a:t>
            </a:r>
            <a:endParaRPr lang="ru-RU" sz="1600" dirty="0">
              <a:solidFill>
                <a:srgbClr val="FF0000"/>
              </a:solidFill>
            </a:endParaRPr>
          </a:p>
          <a:p>
            <a:r>
              <a:rPr lang="ru-RU" sz="1600" dirty="0">
                <a:solidFill>
                  <a:srgbClr val="FF0000"/>
                </a:solidFill>
              </a:rPr>
              <a:t>•	в соответствующих органах государственной власти и местного самоуправления;</a:t>
            </a:r>
          </a:p>
          <a:p>
            <a:r>
              <a:rPr lang="ru-RU" sz="1600" dirty="0">
                <a:solidFill>
                  <a:srgbClr val="FF0000"/>
                </a:solidFill>
              </a:rPr>
              <a:t>•	в многофункциональном центре (МФЦ);</a:t>
            </a:r>
          </a:p>
          <a:p>
            <a:r>
              <a:rPr lang="ru-RU" sz="1600" dirty="0">
                <a:solidFill>
                  <a:srgbClr val="FF0000"/>
                </a:solidFill>
              </a:rPr>
              <a:t>•	в электронном виде на едином портале государственных и муниципальных услуг.</a:t>
            </a:r>
          </a:p>
          <a:p>
            <a:r>
              <a:rPr lang="ru-RU" sz="1600" dirty="0">
                <a:solidFill>
                  <a:srgbClr val="FF0000"/>
                </a:solidFill>
              </a:rPr>
              <a:t>Еще недавно на получение любой </a:t>
            </a:r>
            <a:r>
              <a:rPr lang="ru-RU" sz="1600" dirty="0" err="1">
                <a:solidFill>
                  <a:srgbClr val="FF0000"/>
                </a:solidFill>
              </a:rPr>
              <a:t>госуслуги</a:t>
            </a:r>
            <a:r>
              <a:rPr lang="ru-RU" sz="1600" dirty="0">
                <a:solidFill>
                  <a:srgbClr val="FF0000"/>
                </a:solidFill>
              </a:rPr>
              <a:t> у наших родителей уходило много времени, приходилось отпрашиваться с работы, стоять в очередях, заполнять множество бланков. Это отнимало у них много времени и сил. Теперь же мы с вами живем в прекрасное время – эру современных интернет-технологий, которые позволяют отправить запрос практически в любую организацию и получить от нее ответ через интернет. Например, для получения справки о размере пенсионных накоплений, достаточно просто отправить электронный запрос через сайт государственных </a:t>
            </a:r>
            <a:r>
              <a:rPr lang="ru-RU" sz="1600" dirty="0" smtClean="0">
                <a:solidFill>
                  <a:srgbClr val="FF0000"/>
                </a:solidFill>
              </a:rPr>
              <a:t>услуг. Такой </a:t>
            </a:r>
            <a:r>
              <a:rPr lang="ru-RU" sz="1600" dirty="0">
                <a:solidFill>
                  <a:srgbClr val="FF0000"/>
                </a:solidFill>
              </a:rPr>
              <a:t>вид представления государственных услуг получил название – </a:t>
            </a:r>
            <a:r>
              <a:rPr lang="ru-RU" sz="1600" b="1" u="sng" dirty="0">
                <a:solidFill>
                  <a:srgbClr val="FF0000"/>
                </a:solidFill>
              </a:rPr>
              <a:t>Электронное правительство.</a:t>
            </a:r>
          </a:p>
          <a:p>
            <a:r>
              <a:rPr lang="ru-RU" sz="1600" dirty="0">
                <a:solidFill>
                  <a:srgbClr val="FF0000"/>
                </a:solidFill>
              </a:rPr>
              <a:t>На сегодняшний момент практически все государственные организации имеют собственные страницы в интернете, на которых содержится информация о </a:t>
            </a:r>
            <a:r>
              <a:rPr lang="ru-RU" sz="1600" dirty="0" err="1">
                <a:solidFill>
                  <a:srgbClr val="FF0000"/>
                </a:solidFill>
              </a:rPr>
              <a:t>госуслугах</a:t>
            </a:r>
            <a:r>
              <a:rPr lang="ru-RU" sz="1600" dirty="0">
                <a:solidFill>
                  <a:srgbClr val="FF0000"/>
                </a:solidFill>
              </a:rPr>
              <a:t>, которые они предоставляют </a:t>
            </a:r>
            <a:r>
              <a:rPr lang="ru-RU" sz="1600" dirty="0" smtClean="0">
                <a:solidFill>
                  <a:srgbClr val="FF0000"/>
                </a:solidFill>
              </a:rPr>
              <a:t>. В </a:t>
            </a:r>
            <a:r>
              <a:rPr lang="ru-RU" sz="1600" dirty="0">
                <a:solidFill>
                  <a:srgbClr val="FF0000"/>
                </a:solidFill>
              </a:rPr>
              <a:t>сети интернет по адресу: </a:t>
            </a:r>
            <a:r>
              <a:rPr lang="ru-RU" sz="1600" b="1" u="sng" dirty="0">
                <a:solidFill>
                  <a:srgbClr val="FF0000"/>
                </a:solidFill>
              </a:rPr>
              <a:t>http://www.gosuslugi.ru </a:t>
            </a:r>
            <a:r>
              <a:rPr lang="ru-RU" sz="1600" dirty="0">
                <a:solidFill>
                  <a:srgbClr val="FF0000"/>
                </a:solidFill>
              </a:rPr>
              <a:t>можно получить любой вид услуги. </a:t>
            </a:r>
          </a:p>
        </p:txBody>
      </p:sp>
    </p:spTree>
    <p:extLst>
      <p:ext uri="{BB962C8B-B14F-4D97-AF65-F5344CB8AC3E}">
        <p14:creationId xmlns:p14="http://schemas.microsoft.com/office/powerpoint/2010/main" xmlns="" val="250211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v.ivgoradm.ru/attaches/gosuslugi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93" r="7476" b="18740"/>
          <a:stretch/>
        </p:blipFill>
        <p:spPr bwMode="auto">
          <a:xfrm>
            <a:off x="251520" y="332656"/>
            <a:ext cx="8640960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035967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233" y="1700808"/>
            <a:ext cx="39757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sz="2000" i="1" dirty="0" err="1">
                <a:solidFill>
                  <a:srgbClr val="FF0000"/>
                </a:solidFill>
              </a:rPr>
              <a:t>Web</a:t>
            </a:r>
            <a:r>
              <a:rPr lang="ru-RU" sz="2000" i="1" dirty="0">
                <a:solidFill>
                  <a:srgbClr val="FF0000"/>
                </a:solidFill>
              </a:rPr>
              <a:t>-сайт госуслуг позволяет решать такие задачи, как:</a:t>
            </a:r>
          </a:p>
          <a:p>
            <a:r>
              <a:rPr lang="ru-RU" sz="2000" i="1" dirty="0">
                <a:solidFill>
                  <a:srgbClr val="FF0000"/>
                </a:solidFill>
              </a:rPr>
              <a:t>- получать государственные услугу в электронном виде;</a:t>
            </a:r>
          </a:p>
          <a:p>
            <a:r>
              <a:rPr lang="ru-RU" sz="2000" i="1" dirty="0">
                <a:solidFill>
                  <a:srgbClr val="FF0000"/>
                </a:solidFill>
              </a:rPr>
              <a:t>- получить сведения о новых </a:t>
            </a:r>
            <a:r>
              <a:rPr lang="ru-RU" sz="2000" i="1" dirty="0" err="1">
                <a:solidFill>
                  <a:srgbClr val="FF0000"/>
                </a:solidFill>
              </a:rPr>
              <a:t>госуслугах</a:t>
            </a:r>
            <a:r>
              <a:rPr lang="ru-RU" sz="2000" i="1" dirty="0">
                <a:solidFill>
                  <a:srgbClr val="FF0000"/>
                </a:solidFill>
              </a:rPr>
              <a:t>, включая место и ведомства, сроки, стоимость их реализации, образцы заполнения и т. д.</a:t>
            </a:r>
          </a:p>
          <a:p>
            <a:r>
              <a:rPr lang="ru-RU" sz="2000" i="1" dirty="0">
                <a:solidFill>
                  <a:srgbClr val="FF0000"/>
                </a:solidFill>
              </a:rPr>
              <a:t>- получить сведения о деятельности федеральных и муниципальных ведомств.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81392" y="620688"/>
            <a:ext cx="699723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i="1" cap="all" spc="0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Основные цели портала</a:t>
            </a:r>
            <a:endParaRPr lang="ru-RU" sz="4400" b="1" cap="all" spc="0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Рисунок 3" descr="http://1716.xn--p1ai/resize/700x0x0x0x80/upload/iblock/728/gosuslugi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3284" y="2109161"/>
            <a:ext cx="4104455" cy="3456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979430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1716.xn--p1ai/resize/700x0x0x0x80/upload/iblock/728/gosuslugi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44824"/>
            <a:ext cx="3384376" cy="316835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043608" y="200834"/>
            <a:ext cx="6696744" cy="1415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На сайте существует три </a:t>
            </a:r>
            <a:endParaRPr lang="ru-RU" sz="3200" b="1" cap="all" spc="0" dirty="0" smtClean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3200" b="1" cap="all" spc="0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основных </a:t>
            </a:r>
            <a:r>
              <a:rPr lang="ru-RU" sz="3200" b="1" cap="all" spc="0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раздела:</a:t>
            </a:r>
            <a:r>
              <a:rPr lang="ru-RU" sz="5400" b="1" cap="all" spc="0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2505670"/>
            <a:ext cx="43924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ru-RU" sz="2800" dirty="0" smtClean="0">
                <a:solidFill>
                  <a:srgbClr val="FF0000"/>
                </a:solidFill>
              </a:rPr>
              <a:t>электронные </a:t>
            </a:r>
            <a:r>
              <a:rPr lang="ru-RU" sz="2800" dirty="0">
                <a:solidFill>
                  <a:srgbClr val="FF0000"/>
                </a:solidFill>
              </a:rPr>
              <a:t>услуги</a:t>
            </a:r>
            <a:r>
              <a:rPr lang="ru-RU" sz="2800" dirty="0" smtClean="0">
                <a:solidFill>
                  <a:srgbClr val="FF0000"/>
                </a:solidFill>
              </a:rPr>
              <a:t>;</a:t>
            </a:r>
          </a:p>
          <a:p>
            <a:pPr marL="457200" indent="-457200">
              <a:buFontTx/>
              <a:buChar char="-"/>
            </a:pPr>
            <a:endParaRPr lang="ru-RU" sz="2800" dirty="0">
              <a:solidFill>
                <a:srgbClr val="FF0000"/>
              </a:solidFill>
            </a:endParaRPr>
          </a:p>
          <a:p>
            <a:pPr marL="457200" indent="-457200">
              <a:buFontTx/>
              <a:buChar char="-"/>
            </a:pPr>
            <a:r>
              <a:rPr lang="ru-RU" sz="2800" dirty="0" smtClean="0">
                <a:solidFill>
                  <a:srgbClr val="FF0000"/>
                </a:solidFill>
              </a:rPr>
              <a:t>информация </a:t>
            </a:r>
            <a:r>
              <a:rPr lang="ru-RU" sz="2800" dirty="0">
                <a:solidFill>
                  <a:srgbClr val="FF0000"/>
                </a:solidFill>
              </a:rPr>
              <a:t>об услугах</a:t>
            </a:r>
            <a:r>
              <a:rPr lang="ru-RU" sz="2800" dirty="0" smtClean="0">
                <a:solidFill>
                  <a:srgbClr val="FF0000"/>
                </a:solidFill>
              </a:rPr>
              <a:t>;</a:t>
            </a:r>
          </a:p>
          <a:p>
            <a:pPr marL="457200" indent="-457200">
              <a:buFontTx/>
              <a:buChar char="-"/>
            </a:pPr>
            <a:endParaRPr lang="ru-RU" sz="2800" dirty="0">
              <a:solidFill>
                <a:srgbClr val="FF0000"/>
              </a:solidFill>
            </a:endParaRPr>
          </a:p>
          <a:p>
            <a:r>
              <a:rPr lang="ru-RU" sz="2800" dirty="0">
                <a:solidFill>
                  <a:srgbClr val="FF0000"/>
                </a:solidFill>
              </a:rPr>
              <a:t>- органы власти.</a:t>
            </a:r>
          </a:p>
        </p:txBody>
      </p:sp>
    </p:spTree>
    <p:extLst>
      <p:ext uri="{BB962C8B-B14F-4D97-AF65-F5344CB8AC3E}">
        <p14:creationId xmlns:p14="http://schemas.microsoft.com/office/powerpoint/2010/main" xmlns="" val="1380298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nag.ru/upload/images/20131217-000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712968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467986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404664"/>
            <a:ext cx="77954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i="1" cap="all" spc="0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Условия использования портала</a:t>
            </a:r>
            <a:endParaRPr lang="ru-RU" sz="3600" b="1" cap="all" spc="0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0829" y="4149080"/>
            <a:ext cx="76328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FF0000"/>
                </a:solidFill>
                <a:latin typeface="+mj-lt"/>
              </a:rPr>
              <a:t>Для того чтобы воспользоваться услугами портала, необходимо осуществить регистрацию. Для этого достаточно перейти по ссылке на главной странице и ознакомиться с детальной инструкцией для юридического или физического лица с российским или иностранным гражданством. С помощью детальной информации регистрация компании или частного лица будет протекать быстро и без проблем, а также в </a:t>
            </a:r>
            <a:r>
              <a:rPr lang="ru-RU" i="1" dirty="0" err="1">
                <a:solidFill>
                  <a:srgbClr val="FF0000"/>
                </a:solidFill>
                <a:latin typeface="+mj-lt"/>
              </a:rPr>
              <a:t>соотвествии</a:t>
            </a:r>
            <a:r>
              <a:rPr lang="ru-RU" i="1" dirty="0">
                <a:solidFill>
                  <a:srgbClr val="FF0000"/>
                </a:solidFill>
                <a:latin typeface="+mj-lt"/>
              </a:rPr>
              <a:t> со всеми требованиями ФЗ России.</a:t>
            </a:r>
          </a:p>
        </p:txBody>
      </p:sp>
      <p:pic>
        <p:nvPicPr>
          <p:cNvPr id="2050" name="Picture 2" descr="http://zwezda.net/files/article/photo/preview/c0b8427e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90" t="7628" b="47178"/>
          <a:stretch/>
        </p:blipFill>
        <p:spPr bwMode="auto">
          <a:xfrm>
            <a:off x="266213" y="1268760"/>
            <a:ext cx="8273364" cy="244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25865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to29.minjust.ru/sites/default/files/basetype/2013/03/21_11_2009g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353304"/>
            <a:ext cx="3797797" cy="25797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763688" y="6926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r>
              <a:rPr lang="ru-RU" dirty="0"/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60453" y="695158"/>
            <a:ext cx="80230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i="1" cap="all" spc="0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Этапы регистрации на портале</a:t>
            </a:r>
            <a:endParaRPr lang="ru-RU" sz="4000" b="1" cap="all" spc="0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628800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>
                <a:solidFill>
                  <a:srgbClr val="FF0000"/>
                </a:solidFill>
              </a:rPr>
              <a:t>П</a:t>
            </a:r>
            <a:r>
              <a:rPr lang="ru-RU" i="1" dirty="0" smtClean="0">
                <a:solidFill>
                  <a:srgbClr val="FF0000"/>
                </a:solidFill>
              </a:rPr>
              <a:t>роцесс </a:t>
            </a:r>
            <a:r>
              <a:rPr lang="ru-RU" i="1" dirty="0">
                <a:solidFill>
                  <a:srgbClr val="FF0000"/>
                </a:solidFill>
              </a:rPr>
              <a:t>регистрации на сайте госуслуг достаточно прост и не требует особых знаний. Выполнить регистрацию может любой желающий. Для этого достаточно иметь </a:t>
            </a:r>
            <a:r>
              <a:rPr lang="ru-RU" b="1" i="1" u="sng" dirty="0">
                <a:solidFill>
                  <a:srgbClr val="FF0000"/>
                </a:solidFill>
              </a:rPr>
              <a:t>ПК и доступ к интернету </a:t>
            </a:r>
            <a:r>
              <a:rPr lang="ru-RU" i="1" dirty="0">
                <a:solidFill>
                  <a:srgbClr val="FF0000"/>
                </a:solidFill>
              </a:rPr>
              <a:t>или обратиться в офлайн-офис ОАО </a:t>
            </a:r>
            <a:r>
              <a:rPr lang="ru-RU" b="1" i="1" u="sng" dirty="0">
                <a:solidFill>
                  <a:srgbClr val="FF0000"/>
                </a:solidFill>
              </a:rPr>
              <a:t>«Ростелеком».</a:t>
            </a:r>
          </a:p>
          <a:p>
            <a:r>
              <a:rPr lang="ru-RU" i="1" dirty="0">
                <a:solidFill>
                  <a:srgbClr val="FF0000"/>
                </a:solidFill>
              </a:rPr>
              <a:t>Если пользователь выбирает </a:t>
            </a:r>
            <a:r>
              <a:rPr lang="ru-RU" i="1" u="sng" dirty="0">
                <a:solidFill>
                  <a:srgbClr val="FF0000"/>
                </a:solidFill>
              </a:rPr>
              <a:t>онлайн-режим</a:t>
            </a:r>
            <a:r>
              <a:rPr lang="ru-RU" i="1" dirty="0">
                <a:solidFill>
                  <a:srgbClr val="FF0000"/>
                </a:solidFill>
              </a:rPr>
              <a:t> регистрации, ему необходимо выполнить следующие действия:</a:t>
            </a:r>
          </a:p>
          <a:p>
            <a:r>
              <a:rPr lang="ru-RU" i="1" dirty="0">
                <a:solidFill>
                  <a:srgbClr val="FF0000"/>
                </a:solidFill>
              </a:rPr>
              <a:t> - осуществить проверку СНИЛС (Страховое свидетельство государственного пенсионного страхования) в базе ПФ России;</a:t>
            </a:r>
          </a:p>
          <a:p>
            <a:r>
              <a:rPr lang="ru-RU" i="1" dirty="0">
                <a:solidFill>
                  <a:srgbClr val="FF0000"/>
                </a:solidFill>
              </a:rPr>
              <a:t> - сверить адрес электронной почты и номер сотового телефона;</a:t>
            </a:r>
          </a:p>
          <a:p>
            <a:r>
              <a:rPr lang="ru-RU" i="1" dirty="0">
                <a:solidFill>
                  <a:srgbClr val="FF0000"/>
                </a:solidFill>
              </a:rPr>
              <a:t>- получить код активации по почте России через 14 дней с момента регистрации.</a:t>
            </a:r>
          </a:p>
        </p:txBody>
      </p:sp>
      <p:pic>
        <p:nvPicPr>
          <p:cNvPr id="6" name="Рисунок 5" descr="http://vg-news.ru/files/old/news/201206/_300_2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783" y="3933056"/>
            <a:ext cx="2860040" cy="27355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863860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EFEFE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121</TotalTime>
  <Words>324</Words>
  <Application>Microsoft Office PowerPoint</Application>
  <PresentationFormat>Экран (4:3)</PresentationFormat>
  <Paragraphs>42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13</cp:revision>
  <dcterms:created xsi:type="dcterms:W3CDTF">2016-04-02T15:11:34Z</dcterms:created>
  <dcterms:modified xsi:type="dcterms:W3CDTF">2017-11-07T14:58:53Z</dcterms:modified>
</cp:coreProperties>
</file>